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96" r:id="rId3"/>
    <p:sldId id="258" r:id="rId4"/>
    <p:sldId id="291" r:id="rId5"/>
    <p:sldId id="270" r:id="rId6"/>
    <p:sldId id="265" r:id="rId7"/>
    <p:sldId id="273" r:id="rId8"/>
    <p:sldId id="298" r:id="rId9"/>
    <p:sldId id="286" r:id="rId10"/>
    <p:sldId id="294" r:id="rId11"/>
    <p:sldId id="297" r:id="rId12"/>
    <p:sldId id="299"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EB6"/>
    <a:srgbClr val="D0CBAE"/>
    <a:srgbClr val="D6B6A8"/>
    <a:srgbClr val="FD3350"/>
    <a:srgbClr val="BF3C48"/>
    <a:srgbClr val="1F5480"/>
    <a:srgbClr val="2E2C2D"/>
    <a:srgbClr val="47627F"/>
    <a:srgbClr val="04105A"/>
    <a:srgbClr val="ED61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autoAdjust="0"/>
  </p:normalViewPr>
  <p:slideViewPr>
    <p:cSldViewPr snapToGrid="0">
      <p:cViewPr varScale="1">
        <p:scale>
          <a:sx n="91" d="100"/>
          <a:sy n="91" d="100"/>
        </p:scale>
        <p:origin x="84" y="18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CC1874-4CEE-455E-A841-74269645426C}" type="datetimeFigureOut">
              <a:rPr lang="ru-RU" smtClean="0"/>
              <a:pPr/>
              <a:t>29.01.2026</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435656-5D56-419D-A446-F48A38227A80}" type="slidenum">
              <a:rPr lang="ru-RU" smtClean="0"/>
              <a:pPr/>
              <a:t>‹#›</a:t>
            </a:fld>
            <a:endParaRPr lang="ru-RU"/>
          </a:p>
        </p:txBody>
      </p:sp>
    </p:spTree>
    <p:extLst>
      <p:ext uri="{BB962C8B-B14F-4D97-AF65-F5344CB8AC3E}">
        <p14:creationId xmlns:p14="http://schemas.microsoft.com/office/powerpoint/2010/main" val="2331878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943914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41494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88002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4554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1E7815E-F7B8-4E93-9F6C-89F6C3C8DBB8}"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852076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1E7815E-F7B8-4E93-9F6C-89F6C3C8DBB8}" type="datetimeFigureOut">
              <a:rPr lang="en-US" smtClean="0"/>
              <a:pPr/>
              <a:t>1/29/2026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6507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E7815E-F7B8-4E93-9F6C-89F6C3C8DBB8}" type="datetimeFigureOut">
              <a:rPr lang="en-US" smtClean="0"/>
              <a:pPr/>
              <a:t>1/29/2026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71097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E7815E-F7B8-4E93-9F6C-89F6C3C8DBB8}" type="datetimeFigureOut">
              <a:rPr lang="en-US" smtClean="0"/>
              <a:pPr/>
              <a:t>1/29/2026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391073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E7815E-F7B8-4E93-9F6C-89F6C3C8DBB8}" type="datetimeFigureOut">
              <a:rPr lang="en-US" smtClean="0"/>
              <a:pPr/>
              <a:t>1/29/2026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3246137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1/29/2026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174887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1/29/2026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a:p>
        </p:txBody>
      </p:sp>
    </p:spTree>
    <p:extLst>
      <p:ext uri="{BB962C8B-B14F-4D97-AF65-F5344CB8AC3E}">
        <p14:creationId xmlns:p14="http://schemas.microsoft.com/office/powerpoint/2010/main" val="2167276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88" y="275"/>
            <a:ext cx="9143024" cy="5142951"/>
          </a:xfrm>
          <a:prstGeom prst="rect">
            <a:avLst/>
          </a:prstGeom>
        </p:spPr>
      </p:pic>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1E7815E-F7B8-4E93-9F6C-89F6C3C8DBB8}" type="datetimeFigureOut">
              <a:rPr lang="en-US" smtClean="0"/>
              <a:pPr/>
              <a:t>1/29/2026</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0837FF7-5919-41BF-8DD0-96FAEA1BD99B}" type="slidenum">
              <a:rPr lang="en-US" smtClean="0"/>
              <a:pPr/>
              <a:t>‹#›</a:t>
            </a:fld>
            <a:endParaRPr lang="en-US"/>
          </a:p>
        </p:txBody>
      </p:sp>
    </p:spTree>
    <p:extLst>
      <p:ext uri="{BB962C8B-B14F-4D97-AF65-F5344CB8AC3E}">
        <p14:creationId xmlns:p14="http://schemas.microsoft.com/office/powerpoint/2010/main" val="28574596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knd.gov.ru/-/mobile-ap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1">
                <a:lumMod val="5000"/>
                <a:lumOff val="95000"/>
                <a:alpha val="1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5" name="Subtitle 2"/>
          <p:cNvSpPr txBox="1">
            <a:spLocks/>
          </p:cNvSpPr>
          <p:nvPr/>
        </p:nvSpPr>
        <p:spPr>
          <a:xfrm>
            <a:off x="1308414" y="194328"/>
            <a:ext cx="5923547" cy="1289239"/>
          </a:xfrm>
          <a:prstGeom prst="rect">
            <a:avLst/>
          </a:prstGeom>
        </p:spPr>
        <p:txBody>
          <a:bodyPr vert="horz" lIns="91440" tIns="45720" rIns="91440" bIns="45720" rtlCol="0">
            <a:noAutofit/>
          </a:bodyPr>
          <a:lstStyle/>
          <a:p>
            <a:pPr marL="0" marR="0" lvl="0" indent="0" algn="ctr" defTabSz="914400" rtl="0" eaLnBrk="1" fontAlgn="auto" latinLnBrk="0" hangingPunct="1">
              <a:lnSpc>
                <a:spcPct val="120000"/>
              </a:lnSpc>
              <a:spcAft>
                <a:spcPts val="0"/>
              </a:spcAft>
              <a:buClrTx/>
              <a:buSzTx/>
              <a:buFont typeface="Arial" panose="020B0604020202020204" pitchFamily="34" charset="0"/>
              <a:buNone/>
              <a:tabLst/>
              <a:defRPr/>
            </a:pPr>
            <a:r>
              <a:rPr kumimoji="0" lang="ru-RU" sz="2600" b="1" i="0" u="none" strike="noStrike" kern="1200" cap="none" spc="0" normalizeH="0" baseline="0" noProof="0" dirty="0">
                <a:ln>
                  <a:noFill/>
                </a:ln>
                <a:solidFill>
                  <a:schemeClr val="accent5">
                    <a:lumMod val="75000"/>
                  </a:schemeClr>
                </a:solidFill>
                <a:effectLst>
                  <a:outerShdw blurRad="38100" dist="38100" dir="2700000" algn="tl">
                    <a:srgbClr val="000000">
                      <a:alpha val="43137"/>
                    </a:srgbClr>
                  </a:outerShdw>
                </a:effectLst>
                <a:uLnTx/>
                <a:uFillTx/>
                <a:cs typeface="Arial" pitchFamily="34" charset="0"/>
              </a:rPr>
              <a:t>Министерство строительства </a:t>
            </a:r>
          </a:p>
          <a:p>
            <a:pPr marL="0" marR="0" lvl="0" indent="0" algn="ctr" defTabSz="914400" rtl="0" eaLnBrk="1" fontAlgn="auto" latinLnBrk="0" hangingPunct="1">
              <a:lnSpc>
                <a:spcPct val="120000"/>
              </a:lnSpc>
              <a:spcAft>
                <a:spcPts val="0"/>
              </a:spcAft>
              <a:buClrTx/>
              <a:buSzTx/>
              <a:buFont typeface="Arial" panose="020B0604020202020204" pitchFamily="34" charset="0"/>
              <a:buNone/>
              <a:tabLst/>
              <a:defRPr/>
            </a:pPr>
            <a:r>
              <a:rPr kumimoji="0" lang="ru-RU" sz="2600" b="1" i="0" u="none" strike="noStrike" kern="1200" cap="none" spc="0" normalizeH="0" baseline="0" noProof="0" dirty="0">
                <a:ln>
                  <a:noFill/>
                </a:ln>
                <a:solidFill>
                  <a:schemeClr val="accent5">
                    <a:lumMod val="75000"/>
                  </a:schemeClr>
                </a:solidFill>
                <a:effectLst>
                  <a:outerShdw blurRad="38100" dist="38100" dir="2700000" algn="tl">
                    <a:srgbClr val="000000">
                      <a:alpha val="43137"/>
                    </a:srgbClr>
                  </a:outerShdw>
                </a:effectLst>
                <a:uLnTx/>
                <a:uFillTx/>
                <a:cs typeface="Arial" pitchFamily="34" charset="0"/>
              </a:rPr>
              <a:t>и жилищно-коммунального хозяйства Кабардино-Балкарской Республики</a:t>
            </a:r>
            <a:endParaRPr kumimoji="0" lang="en-US" sz="2600" b="1" i="0" u="none" strike="noStrike" kern="1200" cap="none" spc="0" normalizeH="0" baseline="0" noProof="0" dirty="0">
              <a:ln>
                <a:noFill/>
              </a:ln>
              <a:solidFill>
                <a:schemeClr val="accent5">
                  <a:lumMod val="75000"/>
                </a:schemeClr>
              </a:solidFill>
              <a:effectLst>
                <a:outerShdw blurRad="38100" dist="38100" dir="2700000" algn="tl">
                  <a:srgbClr val="000000">
                    <a:alpha val="43137"/>
                  </a:srgbClr>
                </a:outerShdw>
              </a:effectLst>
              <a:uLnTx/>
              <a:uFillTx/>
              <a:cs typeface="Arial" pitchFamily="34" charset="0"/>
            </a:endParaRPr>
          </a:p>
        </p:txBody>
      </p:sp>
      <p:sp>
        <p:nvSpPr>
          <p:cNvPr id="9" name="Title 1"/>
          <p:cNvSpPr>
            <a:spLocks noGrp="1"/>
          </p:cNvSpPr>
          <p:nvPr>
            <p:ph type="ctrTitle"/>
          </p:nvPr>
        </p:nvSpPr>
        <p:spPr>
          <a:xfrm>
            <a:off x="0" y="1615179"/>
            <a:ext cx="9144000" cy="2070413"/>
          </a:xfrm>
          <a:ln>
            <a:noFill/>
          </a:ln>
        </p:spPr>
        <p:txBody>
          <a:bodyPr anchor="ctr" anchorCtr="0">
            <a:noAutofit/>
          </a:bodyPr>
          <a:lstStyle/>
          <a:p>
            <a:pPr>
              <a:lnSpc>
                <a:spcPct val="100000"/>
              </a:lnSpc>
              <a:spcBef>
                <a:spcPts val="0"/>
              </a:spcBef>
            </a:pPr>
            <a:br>
              <a:rPr lang="ru-RU" sz="2400" b="1" dirty="0">
                <a:solidFill>
                  <a:srgbClr val="1F5480"/>
                </a:solidFill>
                <a:effectLst>
                  <a:outerShdw blurRad="38100" dist="38100" dir="2700000" algn="tl">
                    <a:srgbClr val="000000">
                      <a:alpha val="43137"/>
                    </a:srgbClr>
                  </a:outerShdw>
                </a:effectLst>
                <a:latin typeface="+mn-lt"/>
                <a:ea typeface="+mn-ea"/>
                <a:cs typeface="Arial" pitchFamily="34" charset="0"/>
              </a:rPr>
            </a:br>
            <a:br>
              <a:rPr lang="ru-RU" sz="2400" b="1" dirty="0">
                <a:solidFill>
                  <a:srgbClr val="1F5480"/>
                </a:solidFill>
                <a:effectLst>
                  <a:outerShdw blurRad="38100" dist="38100" dir="2700000" algn="tl">
                    <a:srgbClr val="000000">
                      <a:alpha val="43137"/>
                    </a:srgbClr>
                  </a:outerShdw>
                </a:effectLst>
                <a:latin typeface="+mn-lt"/>
                <a:ea typeface="+mn-ea"/>
                <a:cs typeface="Arial" pitchFamily="34" charset="0"/>
              </a:rPr>
            </a:br>
            <a:r>
              <a:rPr lang="ru-RU" sz="3200" b="1" dirty="0">
                <a:solidFill>
                  <a:schemeClr val="accent1">
                    <a:lumMod val="50000"/>
                  </a:schemeClr>
                </a:solidFill>
                <a:effectLst>
                  <a:outerShdw blurRad="38100" dist="38100" dir="2700000" algn="tl">
                    <a:srgbClr val="000000">
                      <a:alpha val="43137"/>
                    </a:srgbClr>
                  </a:outerShdw>
                </a:effectLst>
                <a:latin typeface="+mn-lt"/>
                <a:ea typeface="+mn-ea"/>
                <a:cs typeface="Arial" pitchFamily="34" charset="0"/>
              </a:rPr>
              <a:t>Изменения законодательства о государственном строительном надзоре</a:t>
            </a:r>
            <a:br>
              <a:rPr lang="ru-RU" sz="3200" b="1" dirty="0">
                <a:solidFill>
                  <a:srgbClr val="1F5480"/>
                </a:solidFill>
                <a:effectLst>
                  <a:outerShdw blurRad="38100" dist="38100" dir="2700000" algn="tl">
                    <a:srgbClr val="000000">
                      <a:alpha val="43137"/>
                    </a:srgbClr>
                  </a:outerShdw>
                </a:effectLst>
                <a:latin typeface="+mn-lt"/>
                <a:ea typeface="+mn-ea"/>
                <a:cs typeface="Arial" pitchFamily="34" charset="0"/>
              </a:rPr>
            </a:br>
            <a:r>
              <a:rPr lang="ru-RU" sz="2400" b="1" dirty="0">
                <a:solidFill>
                  <a:srgbClr val="1F5480"/>
                </a:solidFill>
                <a:effectLst>
                  <a:outerShdw blurRad="38100" dist="38100" dir="2700000" algn="tl">
                    <a:srgbClr val="000000">
                      <a:alpha val="43137"/>
                    </a:srgbClr>
                  </a:outerShdw>
                </a:effectLst>
                <a:latin typeface="+mn-lt"/>
                <a:ea typeface="+mn-ea"/>
                <a:cs typeface="Arial" pitchFamily="34" charset="0"/>
              </a:rPr>
              <a:t> </a:t>
            </a:r>
            <a:br>
              <a:rPr lang="ru-RU" sz="2400" dirty="0"/>
            </a:br>
            <a:br>
              <a:rPr lang="ru-RU" sz="2400" b="1" dirty="0">
                <a:solidFill>
                  <a:srgbClr val="1F5480"/>
                </a:solidFill>
                <a:effectLst>
                  <a:outerShdw blurRad="38100" dist="38100" dir="2700000" algn="tl">
                    <a:srgbClr val="000000">
                      <a:alpha val="43137"/>
                    </a:srgbClr>
                  </a:outerShdw>
                </a:effectLst>
                <a:latin typeface="+mn-lt"/>
                <a:ea typeface="+mn-ea"/>
                <a:cs typeface="Arial" pitchFamily="34" charset="0"/>
              </a:rPr>
            </a:br>
            <a:endParaRPr lang="en-US" sz="2400" b="1" dirty="0">
              <a:solidFill>
                <a:srgbClr val="1F5480"/>
              </a:solidFill>
              <a:effectLst>
                <a:outerShdw blurRad="38100" dist="38100" dir="2700000" algn="tl">
                  <a:srgbClr val="000000">
                    <a:alpha val="43137"/>
                  </a:srgbClr>
                </a:outerShdw>
              </a:effectLst>
              <a:latin typeface="+mn-lt"/>
              <a:ea typeface="+mn-ea"/>
              <a:cs typeface="Arial" pitchFamily="34" charset="0"/>
            </a:endParaRPr>
          </a:p>
        </p:txBody>
      </p:sp>
      <p:sp>
        <p:nvSpPr>
          <p:cNvPr id="10" name="Subtitle 2"/>
          <p:cNvSpPr>
            <a:spLocks noGrp="1"/>
          </p:cNvSpPr>
          <p:nvPr>
            <p:ph type="subTitle" idx="1"/>
          </p:nvPr>
        </p:nvSpPr>
        <p:spPr>
          <a:xfrm>
            <a:off x="0" y="3666226"/>
            <a:ext cx="9143999" cy="1477273"/>
          </a:xfrm>
        </p:spPr>
        <p:txBody>
          <a:bodyPr anchor="ctr" anchorCtr="0">
            <a:noAutofit/>
          </a:bodyPr>
          <a:lstStyle/>
          <a:p>
            <a:pPr>
              <a:lnSpc>
                <a:spcPct val="100000"/>
              </a:lnSpc>
              <a:spcBef>
                <a:spcPts val="0"/>
              </a:spcBef>
            </a:pPr>
            <a:r>
              <a:rPr lang="ru-RU" b="1" dirty="0">
                <a:solidFill>
                  <a:srgbClr val="1F5480"/>
                </a:solidFill>
                <a:cs typeface="Arial" pitchFamily="34" charset="0"/>
              </a:rPr>
              <a:t>Департамент государственного строительного надзора</a:t>
            </a:r>
            <a:endParaRPr lang="en-US" sz="1800" b="1" dirty="0">
              <a:solidFill>
                <a:srgbClr val="1F5480"/>
              </a:solidFill>
              <a:cs typeface="Arial" pitchFamily="34" charset="0"/>
            </a:endParaRPr>
          </a:p>
        </p:txBody>
      </p:sp>
    </p:spTree>
    <p:extLst>
      <p:ext uri="{BB962C8B-B14F-4D97-AF65-F5344CB8AC3E}">
        <p14:creationId xmlns:p14="http://schemas.microsoft.com/office/powerpoint/2010/main" val="23994360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Subtitle 2"/>
          <p:cNvSpPr txBox="1">
            <a:spLocks/>
          </p:cNvSpPr>
          <p:nvPr/>
        </p:nvSpPr>
        <p:spPr>
          <a:xfrm>
            <a:off x="614009" y="106257"/>
            <a:ext cx="1614842" cy="608118"/>
          </a:xfrm>
          <a:prstGeom prst="rect">
            <a:avLst/>
          </a:prstGeom>
        </p:spPr>
        <p:txBody>
          <a:bodyPr vert="horz" lIns="91440" tIns="45720" rIns="91440" bIns="45720" rtlCol="0">
            <a:noAutofit/>
          </a:bodyPr>
          <a:lstStyle/>
          <a:p>
            <a:pPr marL="0" marR="0" lvl="0" indent="0" defTabSz="914400" rtl="0" eaLnBrk="1" fontAlgn="auto" latinLnBrk="0" hangingPunct="1">
              <a:lnSpc>
                <a:spcPct val="150000"/>
              </a:lnSpc>
              <a:spcAft>
                <a:spcPts val="0"/>
              </a:spcAft>
              <a:buClrTx/>
              <a:buSzTx/>
              <a:buFont typeface="Arial" panose="020B0604020202020204" pitchFamily="34" charset="0"/>
              <a:buNone/>
              <a:tabLst/>
              <a:defRPr/>
            </a:pPr>
            <a:endParaRPr lang="ru-RU" sz="700" b="1" dirty="0">
              <a:solidFill>
                <a:schemeClr val="bg1"/>
              </a:solidFill>
              <a:cs typeface="Arial" pitchFamily="34" charset="0"/>
            </a:endParaRPr>
          </a:p>
        </p:txBody>
      </p:sp>
      <p:sp>
        <p:nvSpPr>
          <p:cNvPr id="3" name="Прямоугольник 2"/>
          <p:cNvSpPr/>
          <p:nvPr/>
        </p:nvSpPr>
        <p:spPr>
          <a:xfrm>
            <a:off x="614008" y="1055756"/>
            <a:ext cx="7900263" cy="2308324"/>
          </a:xfrm>
          <a:prstGeom prst="rect">
            <a:avLst/>
          </a:prstGeom>
        </p:spPr>
        <p:txBody>
          <a:bodyPr wrap="square">
            <a:spAutoFit/>
          </a:bodyPr>
          <a:lstStyle/>
          <a:p>
            <a:pPr algn="ctr"/>
            <a:r>
              <a:rPr lang="ru-RU" sz="2400" b="1" dirty="0">
                <a:solidFill>
                  <a:srgbClr val="1F5480"/>
                </a:solidFill>
                <a:cs typeface="Arial" pitchFamily="34" charset="0"/>
              </a:rPr>
              <a:t>Основной целью проведения обязательных профилактических визитов является оценка соблюдения контролируемым лицом обязательных требований, профилактического визита по инициативе контролируемого лица – проведение профилактической беседы</a:t>
            </a:r>
          </a:p>
        </p:txBody>
      </p:sp>
    </p:spTree>
    <p:extLst>
      <p:ext uri="{BB962C8B-B14F-4D97-AF65-F5344CB8AC3E}">
        <p14:creationId xmlns:p14="http://schemas.microsoft.com/office/powerpoint/2010/main" val="3170526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Subtitle 2"/>
          <p:cNvSpPr txBox="1">
            <a:spLocks/>
          </p:cNvSpPr>
          <p:nvPr/>
        </p:nvSpPr>
        <p:spPr>
          <a:xfrm>
            <a:off x="614009" y="106257"/>
            <a:ext cx="1614842" cy="608118"/>
          </a:xfrm>
          <a:prstGeom prst="rect">
            <a:avLst/>
          </a:prstGeom>
        </p:spPr>
        <p:txBody>
          <a:bodyPr vert="horz" lIns="91440" tIns="45720" rIns="91440" bIns="45720" rtlCol="0">
            <a:noAutofit/>
          </a:bodyPr>
          <a:lstStyle/>
          <a:p>
            <a:pPr marL="0" marR="0" lvl="0" indent="0" defTabSz="914400" rtl="0" eaLnBrk="1" fontAlgn="auto" latinLnBrk="0" hangingPunct="1">
              <a:lnSpc>
                <a:spcPct val="150000"/>
              </a:lnSpc>
              <a:spcAft>
                <a:spcPts val="0"/>
              </a:spcAft>
              <a:buClrTx/>
              <a:buSzTx/>
              <a:buFont typeface="Arial" panose="020B0604020202020204" pitchFamily="34" charset="0"/>
              <a:buNone/>
              <a:tabLst/>
              <a:defRPr/>
            </a:pPr>
            <a:endParaRPr kumimoji="0" lang="en-US" sz="700" b="1" i="0" u="none" strike="noStrike" kern="1200" cap="none" normalizeH="0" baseline="0" noProof="0" dirty="0">
              <a:ln>
                <a:noFill/>
              </a:ln>
              <a:solidFill>
                <a:schemeClr val="bg1"/>
              </a:solidFill>
              <a:effectLst/>
              <a:uLnTx/>
              <a:uFillTx/>
              <a:cs typeface="Arial" pitchFamily="34" charset="0"/>
            </a:endParaRPr>
          </a:p>
        </p:txBody>
      </p:sp>
      <p:sp>
        <p:nvSpPr>
          <p:cNvPr id="2" name="Прямоугольник 1"/>
          <p:cNvSpPr/>
          <p:nvPr/>
        </p:nvSpPr>
        <p:spPr>
          <a:xfrm>
            <a:off x="420414" y="273269"/>
            <a:ext cx="8119737" cy="4801314"/>
          </a:xfrm>
          <a:prstGeom prst="rect">
            <a:avLst/>
          </a:prstGeom>
        </p:spPr>
        <p:txBody>
          <a:bodyPr wrap="square">
            <a:spAutoFit/>
          </a:bodyPr>
          <a:lstStyle/>
          <a:p>
            <a:pPr indent="450000" algn="just"/>
            <a:r>
              <a:rPr lang="ru-RU" sz="2400" b="1" dirty="0">
                <a:solidFill>
                  <a:srgbClr val="1F5480"/>
                </a:solidFill>
                <a:cs typeface="Arial" pitchFamily="34" charset="0"/>
              </a:rPr>
              <a:t>Результаты обязательного профилактического визита оформляются итоговым актом. В акте обязательного профилактического визита необходимо обязательно отражать, какое именно обязательное требование нарушено, каким нормативным правовым актом и его структурной единицей оно установлено.</a:t>
            </a:r>
          </a:p>
          <a:p>
            <a:pPr indent="450000" algn="just"/>
            <a:r>
              <a:rPr lang="ru-RU" sz="2400" b="1" dirty="0">
                <a:solidFill>
                  <a:srgbClr val="1F5480"/>
                </a:solidFill>
                <a:cs typeface="Arial" pitchFamily="34" charset="0"/>
              </a:rPr>
              <a:t>Предписания могут выдаваться только по результатам обязательных профилактических визитов. </a:t>
            </a:r>
          </a:p>
          <a:p>
            <a:pPr indent="450000" algn="just"/>
            <a:r>
              <a:rPr lang="ru-RU" sz="2400" b="1" dirty="0">
                <a:solidFill>
                  <a:srgbClr val="1F5480"/>
                </a:solidFill>
                <a:cs typeface="Arial" pitchFamily="34" charset="0"/>
              </a:rPr>
              <a:t>Привлечение к административной ответственности за нарушения обязательных требований на основании результатов проведения профилактических визитов не допускается. </a:t>
            </a:r>
          </a:p>
          <a:p>
            <a:pPr indent="450000"/>
            <a:endParaRPr lang="ru-RU" dirty="0"/>
          </a:p>
        </p:txBody>
      </p:sp>
    </p:spTree>
    <p:extLst>
      <p:ext uri="{BB962C8B-B14F-4D97-AF65-F5344CB8AC3E}">
        <p14:creationId xmlns:p14="http://schemas.microsoft.com/office/powerpoint/2010/main" val="3548593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Subtitle 2"/>
          <p:cNvSpPr txBox="1">
            <a:spLocks/>
          </p:cNvSpPr>
          <p:nvPr/>
        </p:nvSpPr>
        <p:spPr>
          <a:xfrm>
            <a:off x="614009" y="106257"/>
            <a:ext cx="1614842" cy="608118"/>
          </a:xfrm>
          <a:prstGeom prst="rect">
            <a:avLst/>
          </a:prstGeom>
        </p:spPr>
        <p:txBody>
          <a:bodyPr vert="horz" lIns="91440" tIns="45720" rIns="91440" bIns="45720" rtlCol="0">
            <a:noAutofit/>
          </a:bodyPr>
          <a:lstStyle/>
          <a:p>
            <a:pPr marL="0" marR="0" lvl="0" indent="0" defTabSz="914400" rtl="0" eaLnBrk="1" fontAlgn="auto" latinLnBrk="0" hangingPunct="1">
              <a:lnSpc>
                <a:spcPct val="150000"/>
              </a:lnSpc>
              <a:spcAft>
                <a:spcPts val="0"/>
              </a:spcAft>
              <a:buClrTx/>
              <a:buSzTx/>
              <a:buFont typeface="Arial" panose="020B0604020202020204" pitchFamily="34" charset="0"/>
              <a:buNone/>
              <a:tabLst/>
              <a:defRPr/>
            </a:pPr>
            <a:endParaRPr lang="ru-RU" sz="700" b="1" dirty="0">
              <a:solidFill>
                <a:schemeClr val="bg1"/>
              </a:solidFill>
              <a:cs typeface="Arial" pitchFamily="34" charset="0"/>
            </a:endParaRPr>
          </a:p>
        </p:txBody>
      </p:sp>
      <p:sp>
        <p:nvSpPr>
          <p:cNvPr id="2" name="Прямоугольник 1"/>
          <p:cNvSpPr/>
          <p:nvPr/>
        </p:nvSpPr>
        <p:spPr>
          <a:xfrm>
            <a:off x="614009" y="971398"/>
            <a:ext cx="7926142" cy="2585323"/>
          </a:xfrm>
          <a:prstGeom prst="rect">
            <a:avLst/>
          </a:prstGeom>
        </p:spPr>
        <p:txBody>
          <a:bodyPr wrap="square">
            <a:spAutoFit/>
          </a:bodyPr>
          <a:lstStyle/>
          <a:p>
            <a:pPr indent="450000" algn="just"/>
            <a:r>
              <a:rPr lang="ru-RU" sz="2400" b="1" dirty="0">
                <a:solidFill>
                  <a:srgbClr val="1F5480"/>
                </a:solidFill>
                <a:cs typeface="Arial" pitchFamily="34" charset="0"/>
              </a:rPr>
              <a:t>Скорректированы основания и условия проведения контрольных (надзорных) мероприятий. В частности, добавлена возможность проведения контрольных (надзорных) мероприятий в случае уклонения контролируемого лица от проведения обязательного профилактического визита (статьи 57 и 60)</a:t>
            </a:r>
          </a:p>
          <a:p>
            <a:pPr indent="450000"/>
            <a:endParaRPr lang="ru-RU" dirty="0"/>
          </a:p>
        </p:txBody>
      </p:sp>
    </p:spTree>
    <p:extLst>
      <p:ext uri="{BB962C8B-B14F-4D97-AF65-F5344CB8AC3E}">
        <p14:creationId xmlns:p14="http://schemas.microsoft.com/office/powerpoint/2010/main" val="2405500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рямоугольник 2"/>
          <p:cNvSpPr/>
          <p:nvPr/>
        </p:nvSpPr>
        <p:spPr>
          <a:xfrm>
            <a:off x="536029" y="1366345"/>
            <a:ext cx="8107640" cy="1569660"/>
          </a:xfrm>
          <a:prstGeom prst="rect">
            <a:avLst/>
          </a:prstGeom>
          <a:solidFill>
            <a:schemeClr val="accent1">
              <a:lumMod val="20000"/>
              <a:lumOff val="80000"/>
            </a:schemeClr>
          </a:solidFill>
        </p:spPr>
        <p:txBody>
          <a:bodyPr wrap="square">
            <a:spAutoFit/>
          </a:bodyPr>
          <a:lstStyle/>
          <a:p>
            <a:pPr algn="ctr"/>
            <a:r>
              <a:rPr lang="ru-RU" sz="2400" b="1" dirty="0">
                <a:solidFill>
                  <a:schemeClr val="accent5">
                    <a:lumMod val="50000"/>
                  </a:schemeClr>
                </a:solidFill>
                <a:cs typeface="Arial" pitchFamily="34" charset="0"/>
              </a:rPr>
              <a:t>Федеральный закон от 28.12.2024 г. № 540-ФЗ</a:t>
            </a:r>
          </a:p>
          <a:p>
            <a:pPr algn="ctr"/>
            <a:r>
              <a:rPr lang="ru-RU" sz="2400" b="1" dirty="0">
                <a:solidFill>
                  <a:schemeClr val="accent5">
                    <a:lumMod val="50000"/>
                  </a:schemeClr>
                </a:solidFill>
                <a:cs typeface="Arial" pitchFamily="34" charset="0"/>
              </a:rPr>
              <a:t>«О внесении изменений в Федеральный закон «О государственном контроле (надзоре) и муниципальном контроле в Российской Федерации»</a:t>
            </a:r>
          </a:p>
        </p:txBody>
      </p:sp>
    </p:spTree>
    <p:extLst>
      <p:ext uri="{BB962C8B-B14F-4D97-AF65-F5344CB8AC3E}">
        <p14:creationId xmlns:p14="http://schemas.microsoft.com/office/powerpoint/2010/main" val="4191663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Subtitle 2"/>
          <p:cNvSpPr txBox="1">
            <a:spLocks/>
          </p:cNvSpPr>
          <p:nvPr/>
        </p:nvSpPr>
        <p:spPr>
          <a:xfrm>
            <a:off x="614009" y="106257"/>
            <a:ext cx="1614842" cy="608118"/>
          </a:xfrm>
          <a:prstGeom prst="rect">
            <a:avLst/>
          </a:prstGeom>
        </p:spPr>
        <p:txBody>
          <a:bodyPr vert="horz" lIns="91440" tIns="45720" rIns="91440" bIns="45720" rtlCol="0">
            <a:noAutofit/>
          </a:bodyPr>
          <a:lstStyle/>
          <a:p>
            <a:pPr marL="0" marR="0" lvl="0" indent="0" defTabSz="914400" rtl="0" eaLnBrk="1" fontAlgn="auto" latinLnBrk="0" hangingPunct="1">
              <a:lnSpc>
                <a:spcPct val="150000"/>
              </a:lnSpc>
              <a:spcAft>
                <a:spcPts val="0"/>
              </a:spcAft>
              <a:buClrTx/>
              <a:buSzTx/>
              <a:buFont typeface="Arial" panose="020B0604020202020204" pitchFamily="34" charset="0"/>
              <a:buNone/>
              <a:tabLst/>
              <a:defRPr/>
            </a:pPr>
            <a:endParaRPr kumimoji="0" lang="en-US" sz="700" b="1" i="0" u="none" strike="noStrike" kern="1200" cap="none" normalizeH="0" baseline="0" noProof="0" dirty="0">
              <a:ln>
                <a:noFill/>
              </a:ln>
              <a:solidFill>
                <a:schemeClr val="bg1"/>
              </a:solidFill>
              <a:effectLst/>
              <a:uLnTx/>
              <a:uFillTx/>
              <a:cs typeface="Arial" pitchFamily="34" charset="0"/>
            </a:endParaRPr>
          </a:p>
        </p:txBody>
      </p:sp>
      <p:sp>
        <p:nvSpPr>
          <p:cNvPr id="3" name="Объект 2"/>
          <p:cNvSpPr>
            <a:spLocks noGrp="1"/>
          </p:cNvSpPr>
          <p:nvPr>
            <p:ph idx="1"/>
          </p:nvPr>
        </p:nvSpPr>
        <p:spPr>
          <a:xfrm>
            <a:off x="628650" y="1369219"/>
            <a:ext cx="7886700" cy="2443656"/>
          </a:xfrm>
        </p:spPr>
        <p:txBody>
          <a:bodyPr/>
          <a:lstStyle/>
          <a:p>
            <a:pPr marL="0" indent="0" algn="ctr">
              <a:buNone/>
            </a:pPr>
            <a:r>
              <a:rPr lang="ru-RU" sz="2400" b="1" dirty="0">
                <a:solidFill>
                  <a:srgbClr val="1F5480"/>
                </a:solidFill>
                <a:cs typeface="Arial" pitchFamily="34" charset="0"/>
              </a:rPr>
              <a:t>Расширен перечень информационных систем, используемых в рамках контроля (надзора):</a:t>
            </a:r>
          </a:p>
          <a:p>
            <a:pPr marL="0" indent="0" algn="ctr">
              <a:buNone/>
            </a:pPr>
            <a:r>
              <a:rPr lang="ru-RU" sz="2400" b="1" dirty="0">
                <a:solidFill>
                  <a:srgbClr val="1F5480"/>
                </a:solidFill>
                <a:cs typeface="Arial" pitchFamily="34" charset="0"/>
              </a:rPr>
              <a:t> - информационная система производства по делам об административных правонарушениях;</a:t>
            </a:r>
          </a:p>
          <a:p>
            <a:pPr marL="0" indent="0" algn="ctr">
              <a:buNone/>
            </a:pPr>
            <a:r>
              <a:rPr lang="ru-RU" sz="2400" b="1" dirty="0">
                <a:solidFill>
                  <a:srgbClr val="1F5480"/>
                </a:solidFill>
                <a:cs typeface="Arial" pitchFamily="34" charset="0"/>
              </a:rPr>
              <a:t>- мобильное приложение «Инспектор» (часть 1 статьи 17)</a:t>
            </a:r>
          </a:p>
          <a:p>
            <a:pPr marL="0" indent="0" algn="ctr">
              <a:buNone/>
            </a:pPr>
            <a:endParaRPr lang="ru-RU" sz="2400" b="1" dirty="0">
              <a:solidFill>
                <a:srgbClr val="1F5480"/>
              </a:solidFill>
              <a:cs typeface="Arial" pitchFamily="34" charset="0"/>
            </a:endParaRPr>
          </a:p>
          <a:p>
            <a:endParaRPr lang="ru-RU" dirty="0"/>
          </a:p>
        </p:txBody>
      </p:sp>
    </p:spTree>
    <p:extLst>
      <p:ext uri="{BB962C8B-B14F-4D97-AF65-F5344CB8AC3E}">
        <p14:creationId xmlns:p14="http://schemas.microsoft.com/office/powerpoint/2010/main" val="4191663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Subtitle 2"/>
          <p:cNvSpPr txBox="1">
            <a:spLocks/>
          </p:cNvSpPr>
          <p:nvPr/>
        </p:nvSpPr>
        <p:spPr>
          <a:xfrm>
            <a:off x="614009" y="106257"/>
            <a:ext cx="1614842" cy="608118"/>
          </a:xfrm>
          <a:prstGeom prst="rect">
            <a:avLst/>
          </a:prstGeom>
        </p:spPr>
        <p:txBody>
          <a:bodyPr vert="horz" lIns="91440" tIns="45720" rIns="91440" bIns="45720" rtlCol="0">
            <a:noAutofit/>
          </a:bodyPr>
          <a:lstStyle/>
          <a:p>
            <a:pPr marL="0" marR="0" lvl="0" indent="0" defTabSz="914400" rtl="0" eaLnBrk="1" fontAlgn="auto" latinLnBrk="0" hangingPunct="1">
              <a:lnSpc>
                <a:spcPct val="150000"/>
              </a:lnSpc>
              <a:spcAft>
                <a:spcPts val="0"/>
              </a:spcAft>
              <a:buClrTx/>
              <a:buSzTx/>
              <a:buFont typeface="Arial" panose="020B0604020202020204" pitchFamily="34" charset="0"/>
              <a:buNone/>
              <a:tabLst/>
              <a:defRPr/>
            </a:pPr>
            <a:endParaRPr kumimoji="0" lang="en-US" sz="700" b="1" i="0" u="none" strike="noStrike" kern="1200" cap="none" normalizeH="0" baseline="0" noProof="0" dirty="0">
              <a:ln>
                <a:noFill/>
              </a:ln>
              <a:solidFill>
                <a:schemeClr val="bg1"/>
              </a:solidFill>
              <a:effectLst/>
              <a:uLnTx/>
              <a:uFillTx/>
              <a:cs typeface="Arial" pitchFamily="34" charset="0"/>
            </a:endParaRPr>
          </a:p>
        </p:txBody>
      </p:sp>
      <p:sp>
        <p:nvSpPr>
          <p:cNvPr id="31" name="TextBox 30"/>
          <p:cNvSpPr txBox="1"/>
          <p:nvPr/>
        </p:nvSpPr>
        <p:spPr>
          <a:xfrm>
            <a:off x="0" y="1162984"/>
            <a:ext cx="9061262" cy="3354765"/>
          </a:xfrm>
          <a:prstGeom prst="rect">
            <a:avLst/>
          </a:prstGeom>
          <a:noFill/>
        </p:spPr>
        <p:txBody>
          <a:bodyPr wrap="square" rtlCol="0">
            <a:spAutoFit/>
          </a:bodyPr>
          <a:lstStyle/>
          <a:p>
            <a:pPr algn="ctr"/>
            <a:r>
              <a:rPr lang="ru-RU" sz="2400" b="1" dirty="0">
                <a:solidFill>
                  <a:srgbClr val="1F5480"/>
                </a:solidFill>
                <a:cs typeface="Arial" pitchFamily="34" charset="0"/>
              </a:rPr>
              <a:t>Мобильное приложение «Инспектор» предназначено для проведения дистанционных контрольных (надзорных) мероприятий (рейдового осмотра, выездной проверки, инспекционного визита), профилактических визитов, а также отдельных контрольных (надзорных) действий (осмотра, досмотра, опроса, экспертизы, эксперимента). Информация о мобильном приложении «Инспектор» размещена по следующей ссылке: </a:t>
            </a:r>
            <a:r>
              <a:rPr lang="ru-RU" sz="2400" u="sng" dirty="0">
                <a:hlinkClick r:id="rId2" tooltip="https://knd.gov.ru/-/mobile-app"/>
              </a:rPr>
              <a:t>https://knd.gov.ru/-/mobile-app</a:t>
            </a:r>
            <a:r>
              <a:rPr lang="ru-RU" sz="2400" dirty="0"/>
              <a:t> </a:t>
            </a:r>
          </a:p>
          <a:p>
            <a:pPr algn="ctr"/>
            <a:endParaRPr lang="ru-RU" sz="2000" b="1" dirty="0">
              <a:solidFill>
                <a:srgbClr val="1F5480"/>
              </a:solidFill>
              <a:cs typeface="Arial" pitchFamily="34" charset="0"/>
            </a:endParaRPr>
          </a:p>
        </p:txBody>
      </p:sp>
    </p:spTree>
    <p:extLst>
      <p:ext uri="{BB962C8B-B14F-4D97-AF65-F5344CB8AC3E}">
        <p14:creationId xmlns:p14="http://schemas.microsoft.com/office/powerpoint/2010/main" val="3937055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Subtitle 2"/>
          <p:cNvSpPr txBox="1">
            <a:spLocks/>
          </p:cNvSpPr>
          <p:nvPr/>
        </p:nvSpPr>
        <p:spPr>
          <a:xfrm>
            <a:off x="614009" y="106257"/>
            <a:ext cx="1614842" cy="608118"/>
          </a:xfrm>
          <a:prstGeom prst="rect">
            <a:avLst/>
          </a:prstGeom>
        </p:spPr>
        <p:txBody>
          <a:bodyPr vert="horz" lIns="91440" tIns="45720" rIns="91440" bIns="45720" rtlCol="0">
            <a:noAutofit/>
          </a:bodyPr>
          <a:lstStyle/>
          <a:p>
            <a:pPr marL="0" marR="0" lvl="0" indent="0" defTabSz="914400" rtl="0" eaLnBrk="1" fontAlgn="auto" latinLnBrk="0" hangingPunct="1">
              <a:lnSpc>
                <a:spcPct val="150000"/>
              </a:lnSpc>
              <a:spcAft>
                <a:spcPts val="0"/>
              </a:spcAft>
              <a:buClrTx/>
              <a:buSzTx/>
              <a:buFont typeface="Arial" panose="020B0604020202020204" pitchFamily="34" charset="0"/>
              <a:buNone/>
              <a:tabLst/>
              <a:defRPr/>
            </a:pPr>
            <a:endParaRPr kumimoji="0" lang="en-US" sz="700" b="1" i="0" u="none" strike="noStrike" kern="1200" cap="none" normalizeH="0" baseline="0" noProof="0" dirty="0">
              <a:ln>
                <a:noFill/>
              </a:ln>
              <a:solidFill>
                <a:schemeClr val="bg1"/>
              </a:solidFill>
              <a:effectLst/>
              <a:uLnTx/>
              <a:uFillTx/>
              <a:cs typeface="Arial" pitchFamily="34" charset="0"/>
            </a:endParaRPr>
          </a:p>
        </p:txBody>
      </p:sp>
      <p:sp>
        <p:nvSpPr>
          <p:cNvPr id="31" name="TextBox 30"/>
          <p:cNvSpPr txBox="1"/>
          <p:nvPr/>
        </p:nvSpPr>
        <p:spPr>
          <a:xfrm>
            <a:off x="147146" y="515007"/>
            <a:ext cx="8996854" cy="4154984"/>
          </a:xfrm>
          <a:prstGeom prst="rect">
            <a:avLst/>
          </a:prstGeom>
          <a:noFill/>
        </p:spPr>
        <p:txBody>
          <a:bodyPr wrap="square" rtlCol="0">
            <a:spAutoFit/>
          </a:bodyPr>
          <a:lstStyle/>
          <a:p>
            <a:pPr algn="ctr"/>
            <a:r>
              <a:rPr lang="ru-RU" sz="2400" b="1" dirty="0">
                <a:solidFill>
                  <a:srgbClr val="1F5480"/>
                </a:solidFill>
                <a:cs typeface="Arial" pitchFamily="34" charset="0"/>
              </a:rPr>
              <a:t>Предусмотрено право контролируемого лица отказать инспектору в доступе на объекты контроля, к документам и в принятии иных мер по проведению контрольного (надзорного) мероприятия в случае, если на документах, оформленных контрольным (надзорным) органом, двухмерный штриховой код, посредством которого обеспечивается переход на страницу единого реестра контрольных (надзорных) мероприятий (ЕРКНМ), отсутствует либо нанесен некорректным образом, за исключением случаев, если до начала проведения контрольного (надзорного) мероприятия не требуется принятия решения о его проведении (статья 36)</a:t>
            </a:r>
          </a:p>
        </p:txBody>
      </p:sp>
    </p:spTree>
    <p:extLst>
      <p:ext uri="{BB962C8B-B14F-4D97-AF65-F5344CB8AC3E}">
        <p14:creationId xmlns:p14="http://schemas.microsoft.com/office/powerpoint/2010/main" val="5516617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Subtitle 2"/>
          <p:cNvSpPr txBox="1">
            <a:spLocks/>
          </p:cNvSpPr>
          <p:nvPr/>
        </p:nvSpPr>
        <p:spPr>
          <a:xfrm>
            <a:off x="614009" y="106257"/>
            <a:ext cx="1614842" cy="608118"/>
          </a:xfrm>
          <a:prstGeom prst="rect">
            <a:avLst/>
          </a:prstGeom>
        </p:spPr>
        <p:txBody>
          <a:bodyPr vert="horz" lIns="91440" tIns="45720" rIns="91440" bIns="45720" rtlCol="0">
            <a:noAutofit/>
          </a:bodyPr>
          <a:lstStyle/>
          <a:p>
            <a:pPr marL="0" marR="0" lvl="0" indent="0" defTabSz="914400" rtl="0" eaLnBrk="1" fontAlgn="auto" latinLnBrk="0" hangingPunct="1">
              <a:lnSpc>
                <a:spcPct val="150000"/>
              </a:lnSpc>
              <a:spcAft>
                <a:spcPts val="0"/>
              </a:spcAft>
              <a:buClrTx/>
              <a:buSzTx/>
              <a:buFont typeface="Arial" panose="020B0604020202020204" pitchFamily="34" charset="0"/>
              <a:buNone/>
              <a:tabLst/>
              <a:defRPr/>
            </a:pPr>
            <a:endParaRPr kumimoji="0" lang="en-US" sz="700" b="1" i="0" u="none" strike="noStrike" kern="1200" cap="none" normalizeH="0" baseline="0" noProof="0" dirty="0">
              <a:ln>
                <a:noFill/>
              </a:ln>
              <a:solidFill>
                <a:schemeClr val="bg1"/>
              </a:solidFill>
              <a:effectLst/>
              <a:uLnTx/>
              <a:uFillTx/>
              <a:cs typeface="Arial" pitchFamily="34" charset="0"/>
            </a:endParaRPr>
          </a:p>
        </p:txBody>
      </p:sp>
      <p:sp>
        <p:nvSpPr>
          <p:cNvPr id="10" name="Прямоугольник 9"/>
          <p:cNvSpPr/>
          <p:nvPr/>
        </p:nvSpPr>
        <p:spPr>
          <a:xfrm>
            <a:off x="420894" y="1459536"/>
            <a:ext cx="8302211" cy="707886"/>
          </a:xfrm>
          <a:prstGeom prst="rect">
            <a:avLst/>
          </a:prstGeom>
        </p:spPr>
        <p:txBody>
          <a:bodyPr wrap="square">
            <a:spAutoFit/>
          </a:bodyPr>
          <a:lstStyle/>
          <a:p>
            <a:pPr algn="just"/>
            <a:r>
              <a:rPr lang="ru-RU" sz="2000" b="1" dirty="0"/>
              <a:t> </a:t>
            </a:r>
          </a:p>
          <a:p>
            <a:pPr algn="just"/>
            <a:endParaRPr lang="ru-RU" sz="2000" b="1" dirty="0">
              <a:solidFill>
                <a:srgbClr val="1F5480"/>
              </a:solidFill>
              <a:cs typeface="Arial" pitchFamily="34" charset="0"/>
            </a:endParaRPr>
          </a:p>
        </p:txBody>
      </p:sp>
      <p:sp>
        <p:nvSpPr>
          <p:cNvPr id="3" name="Прямоугольник 2"/>
          <p:cNvSpPr/>
          <p:nvPr/>
        </p:nvSpPr>
        <p:spPr>
          <a:xfrm>
            <a:off x="1051035" y="609600"/>
            <a:ext cx="7359720" cy="3724096"/>
          </a:xfrm>
          <a:prstGeom prst="rect">
            <a:avLst/>
          </a:prstGeom>
        </p:spPr>
        <p:txBody>
          <a:bodyPr wrap="square">
            <a:spAutoFit/>
          </a:bodyPr>
          <a:lstStyle/>
          <a:p>
            <a:pPr algn="ctr"/>
            <a:r>
              <a:rPr lang="ru-RU" sz="2400" b="1" dirty="0">
                <a:solidFill>
                  <a:srgbClr val="1F5480"/>
                </a:solidFill>
                <a:cs typeface="Arial" pitchFamily="34" charset="0"/>
              </a:rPr>
              <a:t>Уменьшен срок рассмотрения жалоб контролируемых лиц </a:t>
            </a:r>
            <a:br>
              <a:rPr lang="ru-RU" sz="2400" b="1" dirty="0">
                <a:solidFill>
                  <a:srgbClr val="1F5480"/>
                </a:solidFill>
                <a:cs typeface="Arial" pitchFamily="34" charset="0"/>
              </a:rPr>
            </a:br>
            <a:r>
              <a:rPr lang="ru-RU" sz="2400" b="1" dirty="0">
                <a:solidFill>
                  <a:srgbClr val="1F5480"/>
                </a:solidFill>
                <a:cs typeface="Arial" pitchFamily="34" charset="0"/>
              </a:rPr>
              <a:t>(с 20 до 15 рабочих дней) (статья 43) </a:t>
            </a:r>
          </a:p>
          <a:p>
            <a:pPr algn="ctr"/>
            <a:endParaRPr lang="ru-RU" sz="2400" b="1" dirty="0">
              <a:solidFill>
                <a:srgbClr val="1F5480"/>
              </a:solidFill>
              <a:cs typeface="Arial" pitchFamily="34" charset="0"/>
            </a:endParaRPr>
          </a:p>
          <a:p>
            <a:pPr indent="450000" algn="ctr"/>
            <a:r>
              <a:rPr lang="ru-RU" sz="2400" b="1" dirty="0">
                <a:solidFill>
                  <a:srgbClr val="1F5480"/>
                </a:solidFill>
                <a:cs typeface="Arial" pitchFamily="34" charset="0"/>
              </a:rPr>
              <a:t>Сокращен срок рассмотрения ходатайств контролируемых лиц, в том числе об отсрочке исполнения решения контрольного органа (с 10 рабочих дней до 5 рабочих дней)</a:t>
            </a:r>
          </a:p>
          <a:p>
            <a:pPr indent="450000" algn="ctr"/>
            <a:r>
              <a:rPr lang="ru-RU" sz="2400" b="1" dirty="0">
                <a:solidFill>
                  <a:srgbClr val="1F5480"/>
                </a:solidFill>
                <a:cs typeface="Arial" pitchFamily="34" charset="0"/>
              </a:rPr>
              <a:t>(часть 2 статьи 94)</a:t>
            </a:r>
          </a:p>
          <a:p>
            <a:pPr algn="ctr"/>
            <a:endParaRPr lang="ru-RU" sz="2000" b="1" dirty="0">
              <a:solidFill>
                <a:srgbClr val="1F5480"/>
              </a:solidFill>
              <a:cs typeface="Arial" pitchFamily="34" charset="0"/>
            </a:endParaRPr>
          </a:p>
        </p:txBody>
      </p:sp>
    </p:spTree>
    <p:extLst>
      <p:ext uri="{BB962C8B-B14F-4D97-AF65-F5344CB8AC3E}">
        <p14:creationId xmlns:p14="http://schemas.microsoft.com/office/powerpoint/2010/main" val="4191663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Subtitle 2"/>
          <p:cNvSpPr txBox="1">
            <a:spLocks/>
          </p:cNvSpPr>
          <p:nvPr/>
        </p:nvSpPr>
        <p:spPr>
          <a:xfrm>
            <a:off x="614009" y="106257"/>
            <a:ext cx="1614842" cy="608118"/>
          </a:xfrm>
          <a:prstGeom prst="rect">
            <a:avLst/>
          </a:prstGeom>
        </p:spPr>
        <p:txBody>
          <a:bodyPr vert="horz" lIns="91440" tIns="45720" rIns="91440" bIns="45720" rtlCol="0">
            <a:noAutofit/>
          </a:bodyPr>
          <a:lstStyle/>
          <a:p>
            <a:pPr marL="0" marR="0" lvl="0" indent="0" defTabSz="914400" rtl="0" eaLnBrk="1" fontAlgn="auto" latinLnBrk="0" hangingPunct="1">
              <a:lnSpc>
                <a:spcPct val="150000"/>
              </a:lnSpc>
              <a:spcAft>
                <a:spcPts val="0"/>
              </a:spcAft>
              <a:buClrTx/>
              <a:buSzTx/>
              <a:buFont typeface="Arial" panose="020B0604020202020204" pitchFamily="34" charset="0"/>
              <a:buNone/>
              <a:tabLst/>
              <a:defRPr/>
            </a:pPr>
            <a:endParaRPr kumimoji="0" lang="en-US" sz="700" b="1" i="0" u="none" strike="noStrike" kern="1200" cap="none" normalizeH="0" baseline="0" noProof="0" dirty="0">
              <a:ln>
                <a:noFill/>
              </a:ln>
              <a:solidFill>
                <a:schemeClr val="bg1"/>
              </a:solidFill>
              <a:effectLst/>
              <a:uLnTx/>
              <a:uFillTx/>
              <a:cs typeface="Arial" pitchFamily="34" charset="0"/>
            </a:endParaRPr>
          </a:p>
        </p:txBody>
      </p:sp>
      <p:sp>
        <p:nvSpPr>
          <p:cNvPr id="3" name="Прямоугольник 2"/>
          <p:cNvSpPr/>
          <p:nvPr/>
        </p:nvSpPr>
        <p:spPr>
          <a:xfrm>
            <a:off x="1051034" y="987972"/>
            <a:ext cx="7256204" cy="3416320"/>
          </a:xfrm>
          <a:prstGeom prst="rect">
            <a:avLst/>
          </a:prstGeom>
        </p:spPr>
        <p:txBody>
          <a:bodyPr wrap="square">
            <a:spAutoFit/>
          </a:bodyPr>
          <a:lstStyle/>
          <a:p>
            <a:pPr algn="ctr"/>
            <a:r>
              <a:rPr lang="ru-RU" sz="2400" b="1" dirty="0">
                <a:solidFill>
                  <a:srgbClr val="1F5480"/>
                </a:solidFill>
                <a:cs typeface="Arial" pitchFamily="34" charset="0"/>
              </a:rPr>
              <a:t>Закреплено 2 вида профилактических визитов: </a:t>
            </a:r>
          </a:p>
          <a:p>
            <a:pPr algn="ctr"/>
            <a:endParaRPr lang="ru-RU" sz="2400" b="1" dirty="0">
              <a:solidFill>
                <a:srgbClr val="1F5480"/>
              </a:solidFill>
              <a:cs typeface="Arial" pitchFamily="34" charset="0"/>
            </a:endParaRPr>
          </a:p>
          <a:p>
            <a:pPr algn="just"/>
            <a:r>
              <a:rPr lang="ru-RU" sz="2400" b="1" dirty="0">
                <a:solidFill>
                  <a:srgbClr val="1F5480"/>
                </a:solidFill>
                <a:cs typeface="Arial" pitchFamily="34" charset="0"/>
              </a:rPr>
              <a:t>- обязательные профилактические визиты (от проведения которых контролируемое лицо не может отказаться); </a:t>
            </a:r>
          </a:p>
          <a:p>
            <a:pPr algn="just"/>
            <a:endParaRPr lang="ru-RU" sz="2400" b="1" dirty="0">
              <a:solidFill>
                <a:srgbClr val="1F5480"/>
              </a:solidFill>
              <a:cs typeface="Arial" pitchFamily="34" charset="0"/>
            </a:endParaRPr>
          </a:p>
          <a:p>
            <a:pPr algn="just"/>
            <a:r>
              <a:rPr lang="ru-RU" sz="2400" b="1" dirty="0">
                <a:solidFill>
                  <a:srgbClr val="1F5480"/>
                </a:solidFill>
                <a:cs typeface="Arial" pitchFamily="34" charset="0"/>
              </a:rPr>
              <a:t>- профилактические визиты по инициативе контролируемого лица</a:t>
            </a:r>
          </a:p>
          <a:p>
            <a:pPr algn="just"/>
            <a:r>
              <a:rPr lang="ru-RU" sz="2400" b="1" dirty="0">
                <a:solidFill>
                  <a:srgbClr val="1F5480"/>
                </a:solidFill>
                <a:cs typeface="Arial" pitchFamily="34" charset="0"/>
              </a:rPr>
              <a:t>(статьи 52, 52.1, 52.2)</a:t>
            </a:r>
          </a:p>
        </p:txBody>
      </p:sp>
    </p:spTree>
    <p:extLst>
      <p:ext uri="{BB962C8B-B14F-4D97-AF65-F5344CB8AC3E}">
        <p14:creationId xmlns:p14="http://schemas.microsoft.com/office/powerpoint/2010/main" val="4249952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Subtitle 2"/>
          <p:cNvSpPr txBox="1">
            <a:spLocks/>
          </p:cNvSpPr>
          <p:nvPr/>
        </p:nvSpPr>
        <p:spPr>
          <a:xfrm>
            <a:off x="614009" y="106257"/>
            <a:ext cx="1614842" cy="608118"/>
          </a:xfrm>
          <a:prstGeom prst="rect">
            <a:avLst/>
          </a:prstGeom>
        </p:spPr>
        <p:txBody>
          <a:bodyPr vert="horz" lIns="91440" tIns="45720" rIns="91440" bIns="45720" rtlCol="0">
            <a:noAutofit/>
          </a:bodyPr>
          <a:lstStyle/>
          <a:p>
            <a:pPr marL="0" marR="0" lvl="0" indent="0" defTabSz="914400" rtl="0" eaLnBrk="1" fontAlgn="auto" latinLnBrk="0" hangingPunct="1">
              <a:lnSpc>
                <a:spcPct val="150000"/>
              </a:lnSpc>
              <a:spcAft>
                <a:spcPts val="0"/>
              </a:spcAft>
              <a:buClrTx/>
              <a:buSzTx/>
              <a:buFont typeface="Arial" panose="020B0604020202020204" pitchFamily="34" charset="0"/>
              <a:buNone/>
              <a:tabLst/>
              <a:defRPr/>
            </a:pPr>
            <a:endParaRPr kumimoji="0" lang="en-US" sz="700" b="1" i="0" u="none" strike="noStrike" kern="1200" cap="none" normalizeH="0" baseline="0" noProof="0" dirty="0">
              <a:ln>
                <a:noFill/>
              </a:ln>
              <a:solidFill>
                <a:schemeClr val="bg1"/>
              </a:solidFill>
              <a:effectLst/>
              <a:uLnTx/>
              <a:uFillTx/>
              <a:cs typeface="Arial" pitchFamily="34" charset="0"/>
            </a:endParaRPr>
          </a:p>
        </p:txBody>
      </p:sp>
      <p:sp>
        <p:nvSpPr>
          <p:cNvPr id="3" name="Прямоугольник 2"/>
          <p:cNvSpPr/>
          <p:nvPr/>
        </p:nvSpPr>
        <p:spPr>
          <a:xfrm>
            <a:off x="819807" y="872359"/>
            <a:ext cx="7487431" cy="3046988"/>
          </a:xfrm>
          <a:prstGeom prst="rect">
            <a:avLst/>
          </a:prstGeom>
        </p:spPr>
        <p:txBody>
          <a:bodyPr wrap="square">
            <a:spAutoFit/>
          </a:bodyPr>
          <a:lstStyle/>
          <a:p>
            <a:pPr algn="ctr"/>
            <a:r>
              <a:rPr lang="ru-RU" sz="2400" b="1" dirty="0">
                <a:solidFill>
                  <a:srgbClr val="1F5480"/>
                </a:solidFill>
                <a:cs typeface="Arial" pitchFamily="34" charset="0"/>
              </a:rPr>
              <a:t>По инициативе контрольного органа может быть проведен только обязательный профилактический визит (плановый, по поручению должностного лица, в отношении контролируемого лица, подавшего уведомление о начале осуществления предпринимательской деятельности и в иных установленных случаях)</a:t>
            </a:r>
          </a:p>
          <a:p>
            <a:pPr algn="ctr"/>
            <a:r>
              <a:rPr lang="ru-RU" sz="2400" b="1" dirty="0">
                <a:solidFill>
                  <a:srgbClr val="1F5480"/>
                </a:solidFill>
                <a:cs typeface="Arial" pitchFamily="34" charset="0"/>
              </a:rPr>
              <a:t>(статьи 52, 52.1, 52.2)</a:t>
            </a:r>
          </a:p>
        </p:txBody>
      </p:sp>
    </p:spTree>
    <p:extLst>
      <p:ext uri="{BB962C8B-B14F-4D97-AF65-F5344CB8AC3E}">
        <p14:creationId xmlns:p14="http://schemas.microsoft.com/office/powerpoint/2010/main" val="2536058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Прямоугольник 1"/>
          <p:cNvSpPr/>
          <p:nvPr/>
        </p:nvSpPr>
        <p:spPr>
          <a:xfrm>
            <a:off x="777766" y="493986"/>
            <a:ext cx="7503592" cy="4770537"/>
          </a:xfrm>
          <a:prstGeom prst="rect">
            <a:avLst/>
          </a:prstGeom>
        </p:spPr>
        <p:txBody>
          <a:bodyPr wrap="square">
            <a:spAutoFit/>
          </a:bodyPr>
          <a:lstStyle/>
          <a:p>
            <a:pPr algn="just"/>
            <a:r>
              <a:rPr lang="ru-RU" dirty="0"/>
              <a:t> </a:t>
            </a:r>
            <a:r>
              <a:rPr lang="ru-RU" sz="2400" b="1" dirty="0">
                <a:solidFill>
                  <a:srgbClr val="1F5480"/>
                </a:solidFill>
                <a:cs typeface="Arial" pitchFamily="34" charset="0"/>
              </a:rPr>
              <a:t>По инициативе контролируемого лица могут быть проведены профилактические визиты, если заявление об их проведении поступили от:</a:t>
            </a:r>
          </a:p>
          <a:p>
            <a:pPr algn="just"/>
            <a:endParaRPr lang="ru-RU" sz="2400" b="1" dirty="0">
              <a:solidFill>
                <a:srgbClr val="1F5480"/>
              </a:solidFill>
              <a:cs typeface="Arial" pitchFamily="34" charset="0"/>
            </a:endParaRPr>
          </a:p>
          <a:p>
            <a:r>
              <a:rPr lang="ru-RU" sz="2400" b="1" dirty="0">
                <a:solidFill>
                  <a:srgbClr val="1F5480"/>
                </a:solidFill>
                <a:cs typeface="Arial" pitchFamily="34" charset="0"/>
              </a:rPr>
              <a:t>- субъектов малого предпринимательства;</a:t>
            </a:r>
          </a:p>
          <a:p>
            <a:endParaRPr lang="ru-RU" sz="2400" b="1" dirty="0">
              <a:solidFill>
                <a:srgbClr val="1F5480"/>
              </a:solidFill>
              <a:cs typeface="Arial" pitchFamily="34" charset="0"/>
            </a:endParaRPr>
          </a:p>
          <a:p>
            <a:r>
              <a:rPr lang="ru-RU" sz="2400" b="1" dirty="0">
                <a:solidFill>
                  <a:srgbClr val="1F5480"/>
                </a:solidFill>
                <a:cs typeface="Arial" pitchFamily="34" charset="0"/>
              </a:rPr>
              <a:t>- социально ориентированных некоммерческих организаций;</a:t>
            </a:r>
          </a:p>
          <a:p>
            <a:endParaRPr lang="ru-RU" sz="2400" b="1" dirty="0">
              <a:solidFill>
                <a:srgbClr val="1F5480"/>
              </a:solidFill>
              <a:cs typeface="Arial" pitchFamily="34" charset="0"/>
            </a:endParaRPr>
          </a:p>
          <a:p>
            <a:r>
              <a:rPr lang="ru-RU" sz="2400" b="1" dirty="0">
                <a:solidFill>
                  <a:srgbClr val="1F5480"/>
                </a:solidFill>
                <a:cs typeface="Arial" pitchFamily="34" charset="0"/>
              </a:rPr>
              <a:t>- государственных и муниципальных учреждений</a:t>
            </a:r>
          </a:p>
          <a:p>
            <a:r>
              <a:rPr lang="ru-RU" sz="2400" b="1" dirty="0">
                <a:solidFill>
                  <a:srgbClr val="1F5480"/>
                </a:solidFill>
                <a:cs typeface="Arial" pitchFamily="34" charset="0"/>
              </a:rPr>
              <a:t>(статья 52.2).</a:t>
            </a:r>
          </a:p>
          <a:p>
            <a:endParaRPr lang="ru-RU" sz="2000" b="1" dirty="0">
              <a:solidFill>
                <a:srgbClr val="1F5480"/>
              </a:solidFill>
              <a:cs typeface="Arial" pitchFamily="34" charset="0"/>
            </a:endParaRPr>
          </a:p>
          <a:p>
            <a:endParaRPr lang="ru-RU" sz="2000" b="1" dirty="0">
              <a:solidFill>
                <a:srgbClr val="1F5480"/>
              </a:solidFill>
              <a:cs typeface="Arial" pitchFamily="34" charset="0"/>
            </a:endParaRPr>
          </a:p>
        </p:txBody>
      </p:sp>
    </p:spTree>
    <p:extLst>
      <p:ext uri="{BB962C8B-B14F-4D97-AF65-F5344CB8AC3E}">
        <p14:creationId xmlns:p14="http://schemas.microsoft.com/office/powerpoint/2010/main" val="22772875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1790</TotalTime>
  <Words>538</Words>
  <Application>Microsoft Office PowerPoint</Application>
  <PresentationFormat>Экран (16:9)</PresentationFormat>
  <Paragraphs>37</Paragraphs>
  <Slides>12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12</vt:i4>
      </vt:variant>
    </vt:vector>
  </HeadingPairs>
  <TitlesOfParts>
    <vt:vector size="16" baseType="lpstr">
      <vt:lpstr>Arial</vt:lpstr>
      <vt:lpstr>Calibri</vt:lpstr>
      <vt:lpstr>Calibri Light</vt:lpstr>
      <vt:lpstr>Office Theme</vt:lpstr>
      <vt:lpstr>  Изменения законодательства о государственном строительном надзоре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user</cp:lastModifiedBy>
  <cp:revision>229</cp:revision>
  <dcterms:created xsi:type="dcterms:W3CDTF">2018-09-04T12:10:47Z</dcterms:created>
  <dcterms:modified xsi:type="dcterms:W3CDTF">2026-01-29T12:01:37Z</dcterms:modified>
</cp:coreProperties>
</file>